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73" r:id="rId11"/>
    <p:sldId id="278" r:id="rId12"/>
    <p:sldId id="259" r:id="rId13"/>
    <p:sldId id="261" r:id="rId14"/>
    <p:sldId id="262" r:id="rId15"/>
    <p:sldId id="269" r:id="rId16"/>
    <p:sldId id="270" r:id="rId17"/>
    <p:sldId id="271" r:id="rId18"/>
    <p:sldId id="272" r:id="rId19"/>
    <p:sldId id="274" r:id="rId20"/>
    <p:sldId id="279" r:id="rId21"/>
    <p:sldId id="260" r:id="rId22"/>
    <p:sldId id="275" r:id="rId23"/>
    <p:sldId id="276" r:id="rId24"/>
    <p:sldId id="277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9"/>
    <p:restoredTop sz="96327"/>
  </p:normalViewPr>
  <p:slideViewPr>
    <p:cSldViewPr snapToGrid="0">
      <p:cViewPr>
        <p:scale>
          <a:sx n="92" d="100"/>
          <a:sy n="92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E3E99AF-ED1E-4EA5-BBC7-75B25B5095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4473AB-1723-5920-F085-682C15DFA1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02F7C-667E-A74B-8EF9-F0D509E66531}" type="datetimeFigureOut">
              <a:rPr kumimoji="1" lang="zh-TW" altLang="en-US" smtClean="0"/>
              <a:t>2024/7/15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74CBDD-BBA6-5A0A-8F47-B4F74B7B9E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16DC9E-45E1-17BC-7050-5E4923E8D1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62EE5-6180-D144-8C67-6E525E51B4C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80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526B6-7817-2A4E-A909-49C593561612}" type="datetimeFigureOut">
              <a:rPr kumimoji="1" lang="zh-TW" altLang="en-US" smtClean="0"/>
              <a:t>2024/7/15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F6D7-EAF1-054F-B3F4-316D7DC37F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08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69BA-8845-4748-B2F8-6C8EB6557E75}" type="datetime1">
              <a:rPr lang="zh-TW" altLang="en-US" smtClean="0"/>
              <a:t>2024/7/15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B99D-89C6-9C4C-AB32-4151397A776A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D13F-8FF0-6D44-865B-8D9A34871F24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10347259" cy="6242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9936" y="1032480"/>
            <a:ext cx="10347259" cy="479303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 marL="617220" indent="-342900">
              <a:buFont typeface="Arial" panose="020B0604020202020204" pitchFamily="34" charset="0"/>
              <a:buChar char="•"/>
              <a:defRPr/>
            </a:lvl2pPr>
            <a:lvl3pPr>
              <a:defRPr b="0">
                <a:latin typeface="+mn-lt"/>
              </a:defRPr>
            </a:lvl3pPr>
            <a:lvl4pPr marL="880110" indent="-285750">
              <a:buFont typeface="Arial" panose="020B0604020202020204" pitchFamily="34" charset="0"/>
              <a:buChar char="•"/>
              <a:defRPr/>
            </a:lvl4pPr>
            <a:lvl5pPr marL="972000">
              <a:defRPr>
                <a:latin typeface="+mn-lt"/>
              </a:defRPr>
            </a:lvl5pPr>
            <a:lvl6pPr marL="1260000" indent="-285750">
              <a:buFont typeface="Arial" panose="020B0604020202020204" pitchFamily="34" charset="0"/>
              <a:buChar char="•"/>
              <a:defRPr>
                <a:latin typeface="+mn-lt"/>
              </a:defRPr>
            </a:lvl6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79DB-A011-8B43-9E9E-A6873B306B54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9"/>
            <a:ext cx="9143999" cy="1719262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31E2-D031-8748-A042-A3A8A87B8BF6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0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93F3-45D1-914E-8350-81BF9ED46E2F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0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8566-43AB-6A47-B296-D21CEB5EFCB7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0587-D023-B64B-91FF-592620ABD754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727F-B6C7-8949-B2C0-869A4E016144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4A5-02F7-BB48-9001-9A8E9F5FFB00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2FD-D09C-3C47-AA89-73DE353C45F2}" type="datetime1">
              <a:rPr lang="zh-TW" altLang="en-US" smtClean="0"/>
              <a:t>2024/7/15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9950103" cy="624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936" y="1017510"/>
            <a:ext cx="10433321" cy="482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2"/>
            <a:r>
              <a:rPr lang="en-US" altLang="zh-TW" dirty="0"/>
              <a:t>Second level</a:t>
            </a:r>
          </a:p>
          <a:p>
            <a:pPr lvl="4"/>
            <a:r>
              <a:rPr lang="en-US" altLang="zh-TW" dirty="0"/>
              <a:t>Third level</a:t>
            </a:r>
          </a:p>
          <a:p>
            <a:pPr lvl="5"/>
            <a:r>
              <a:rPr lang="en-US" altLang="zh-TW" dirty="0"/>
              <a:t>Fourth level</a:t>
            </a:r>
          </a:p>
          <a:p>
            <a:pPr lvl="5"/>
            <a:r>
              <a:rPr lang="en-US" altLang="zh-TW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F31ED19-8017-554D-A6D4-037BF36F8F39}" type="datetime1">
              <a:rPr lang="zh-TW" altLang="en-US" smtClean="0"/>
              <a:t>2024/7/15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7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1130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F889541-7782-2856-F38F-8DDF995D5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kumimoji="1" lang="zh-TW" altLang="en-US" sz="2800" dirty="0"/>
              <a:t>行動</a:t>
            </a:r>
            <a:r>
              <a:rPr kumimoji="1" lang="en" altLang="zh-TW" sz="2800" dirty="0"/>
              <a:t>APP</a:t>
            </a:r>
            <a:r>
              <a:rPr kumimoji="1" lang="zh-TW" altLang="en-US" sz="2800" dirty="0"/>
              <a:t>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EA5805-59E7-0E10-7C5D-366A71302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692242"/>
          </a:xfrm>
        </p:spPr>
        <p:txBody>
          <a:bodyPr anchor="t">
            <a:normAutofit/>
          </a:bodyPr>
          <a:lstStyle/>
          <a:p>
            <a:r>
              <a:rPr kumimoji="1" lang="zh-TW" altLang="en-US" sz="1600" dirty="0"/>
              <a:t>賴璉錡</a:t>
            </a:r>
            <a:endParaRPr kumimoji="1" lang="en-US" altLang="zh-TW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1600" dirty="0"/>
              <a:t>lclai.t11@o365.fcu.edu.tw</a:t>
            </a:r>
            <a:endParaRPr kumimoji="1" lang="zh-TW" altLang="en-US" sz="1600" dirty="0"/>
          </a:p>
        </p:txBody>
      </p:sp>
      <p:pic>
        <p:nvPicPr>
          <p:cNvPr id="4" name="Picture 3" descr="木桌上筆筒內的彩色鉛筆">
            <a:extLst>
              <a:ext uri="{FF2B5EF4-FFF2-40B4-BE49-F238E27FC236}">
                <a16:creationId xmlns:a16="http://schemas.microsoft.com/office/drawing/2014/main" id="{B189C85E-3019-A123-FA86-7B2319EC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2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FEC1ED-FCB4-5414-4A6F-26C4F3AC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2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FC723-474E-02FB-51F0-5E77EC80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獨立活動練習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4DD7DE-1AB2-760F-400C-C1B9ED710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C0A68C-D5BE-6EF8-D647-B95EC43B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8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8291E-65AF-FDCB-9931-F7B92DCD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建立專案「</a:t>
            </a:r>
            <a:r>
              <a:rPr kumimoji="1" lang="en-US" altLang="zh-TW" dirty="0" err="1"/>
              <a:t>ActivityPractice</a:t>
            </a:r>
            <a:r>
              <a:rPr kumimoji="1"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4AD159-9C48-D877-D2C1-70862070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395" y="1267402"/>
            <a:ext cx="7010332" cy="52891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BEF82-2246-569A-DF4F-F11CC663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B2F369-F40F-38E3-BF49-312B9E7E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7" y="352817"/>
            <a:ext cx="2924646" cy="624272"/>
          </a:xfrm>
        </p:spPr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Activity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A4EDBC-A541-17A2-EE44-F1AC561A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073" y="84384"/>
            <a:ext cx="6138899" cy="668923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7467B-DC18-9F15-1816-A662E185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8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1C3CF-8858-7438-9D5E-2FA32FE9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Activity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04CB31-7803-249B-B900-ABB96A7C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546" y="266905"/>
            <a:ext cx="8631782" cy="645457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662A38-DE7E-5088-3551-C0F9CD6D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7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1C3CF-8858-7438-9D5E-2FA32FE9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Activity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662A38-DE7E-5088-3551-C0F9CD6D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14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F134592-B727-0494-7012-833FF8AAC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965" y="299093"/>
            <a:ext cx="6126909" cy="62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61BC27-28C8-360A-D8A0-DBEDA49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activity_main.xml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1054A-0BB3-709B-9CEA-BA8CF0E2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15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D96991B-066A-CABB-3B0B-61B843A56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462" y="1031875"/>
            <a:ext cx="6406927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2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3F9AC-54B0-47A4-26A5-1EE368F4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activity_second.xml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D87170-1923-621A-382E-8FE855CD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16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9A733C-84B9-FF10-24A9-CD3504CF8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97" y="1031875"/>
            <a:ext cx="645625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A5D950-58CF-523A-2F78-FD947E07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撰寫關閉活動</a:t>
            </a:r>
            <a:r>
              <a:rPr kumimoji="1" lang="en-US" altLang="zh-TW" dirty="0"/>
              <a:t>2 Activity </a:t>
            </a:r>
            <a:r>
              <a:rPr kumimoji="1" lang="zh-TW" altLang="en-US" dirty="0"/>
              <a:t>的按鈕行為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2FB0C9-0267-6599-FFD2-A83EA0632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45" y="1898650"/>
            <a:ext cx="4816478" cy="22715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AB019C-89C6-96FD-0E4E-7E9953AE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2B8C7E-0EAE-E089-9875-C4F910B9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098" y="1202342"/>
            <a:ext cx="6484230" cy="36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5D41A-1D4F-068B-F79A-80C07224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MainActivity.java</a:t>
            </a:r>
            <a:r>
              <a:rPr kumimoji="1" lang="zh-TW" altLang="en-US" dirty="0"/>
              <a:t> 中建立意圖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C7FD037-7C8D-D13D-A759-D41DE82CD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225" y="2667000"/>
            <a:ext cx="8661400" cy="1524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1DF475-B1F0-F2AE-BEEE-EAC43F8D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83B2D-6EDC-45E9-8100-0C71DC92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相依活動練習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DD32DA-0140-5C82-74CE-791181E5C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12846D-19ED-8A6B-FBD8-0B43714F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3D0BC-FFB9-B736-C362-E7C0FB90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Activity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1B389-9C1C-FD93-3B05-72E71011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應用程式生命週期圖表">
            <a:extLst>
              <a:ext uri="{FF2B5EF4-FFF2-40B4-BE49-F238E27FC236}">
                <a16:creationId xmlns:a16="http://schemas.microsoft.com/office/drawing/2014/main" id="{87B108C4-0565-6397-A1E2-AE67B6BC89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26" y="1285181"/>
            <a:ext cx="9654478" cy="42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25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423FF-4ACE-23E1-134F-B2FA445B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建立專案「</a:t>
            </a:r>
            <a:r>
              <a:rPr kumimoji="1" lang="en-US" altLang="zh-TW" dirty="0"/>
              <a:t>ActivityPractice2</a:t>
            </a:r>
            <a:r>
              <a:rPr kumimoji="1"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FA7EDC-A6E6-7B5F-94E9-FA15E03E7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067" y="1031874"/>
            <a:ext cx="7381733" cy="55734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B49CB4-CE89-B61E-C44B-E913DD01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7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93435-939A-7268-ECA2-CF353B7F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 </a:t>
            </a:r>
            <a:r>
              <a:rPr kumimoji="1" lang="en-US" altLang="zh-TW" dirty="0" err="1"/>
              <a:t>activity_main.xml</a:t>
            </a:r>
            <a:r>
              <a:rPr kumimoji="1" lang="zh-TW" altLang="en-US" dirty="0"/>
              <a:t> 內容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AB705E-3FFC-983F-7391-3CC53976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"/>
          <a:stretch/>
        </p:blipFill>
        <p:spPr>
          <a:xfrm>
            <a:off x="829936" y="1625600"/>
            <a:ext cx="4838989" cy="3606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48A208-B2CC-A99F-0145-9F9B4972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AE6711-C49A-2EF5-75CD-D1E72380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5" y="1394114"/>
            <a:ext cx="5499100" cy="2324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02144E-85E0-C626-6022-6A81CD906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565" y="4006850"/>
            <a:ext cx="5486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8AD85-2141-E59F-E75C-E5FE5940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activity_second.xml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BFDF7E-524C-80CB-B016-462DCAAB1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65" y="1031875"/>
            <a:ext cx="8147399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151D77-57DE-CA96-758A-4E014D6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8AD85-2141-E59F-E75C-E5FE5940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activity_second.xml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151D77-57DE-CA96-758A-4E014D6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23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E40A564-CD2D-9023-7DB1-2708ADA42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977089"/>
            <a:ext cx="5715000" cy="2324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478AB99-05D0-8038-5295-650B202D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3429000"/>
            <a:ext cx="5651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6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83B2D-6EDC-45E9-8100-0C71DC92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相依活動練習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DD32DA-0140-5C82-74CE-791181E5C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12846D-19ED-8A6B-FBD8-0B43714F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FB5727-EDF3-B403-4822-7D13B840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BMI</a:t>
            </a:r>
            <a:r>
              <a:rPr kumimoji="1" lang="zh-TW" altLang="en-US" dirty="0"/>
              <a:t>計算機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E9078-A21A-7E41-072C-30428DCE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iIearn </a:t>
            </a:r>
            <a:r>
              <a:rPr kumimoji="1" lang="zh-TW" altLang="en-US" dirty="0"/>
              <a:t>複製 </a:t>
            </a:r>
            <a:r>
              <a:rPr kumimoji="1" lang="en-US" altLang="zh-TW" dirty="0" err="1"/>
              <a:t>activity_main.xml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FB6B30-95C4-BF85-59A5-FAA73D38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620D0-0904-E8CB-490D-EA96B2DA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8" y="977089"/>
            <a:ext cx="36449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2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96DCF3-E907-EE29-D37A-CF96F198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新增「</a:t>
            </a:r>
            <a:r>
              <a:rPr kumimoji="1" lang="en-US" altLang="zh-TW" dirty="0" err="1"/>
              <a:t>CalculateBMIActivity</a:t>
            </a:r>
            <a:r>
              <a:rPr kumimoji="1"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04BFC4-82A2-FA27-E2FD-E05FD956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891" y="1562100"/>
            <a:ext cx="8979348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020794-DE91-2FF3-3E1D-097A5AA7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9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ACAEC0-BD15-9050-CE76-4D193733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activity_calculate_bmiactivity.xml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788312-507C-4928-8081-DB0617698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7" t="4983" r="2841"/>
          <a:stretch/>
        </p:blipFill>
        <p:spPr>
          <a:xfrm>
            <a:off x="3966121" y="1773382"/>
            <a:ext cx="4259757" cy="331123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36DA1-5154-891C-0172-C1A2B8D0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4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880EE-5AA5-F165-FF3E-AA6996A9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練習：記帳</a:t>
            </a:r>
            <a:r>
              <a:rPr kumimoji="1" lang="en-US" altLang="zh-TW" dirty="0"/>
              <a:t> app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C7D630-DA8A-2C33-FEEF-960507741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312" y="1898650"/>
            <a:ext cx="3898900" cy="3060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D66086-0237-B9B0-3696-A51F75AE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3915A4-61C9-F813-28FC-CBA74422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80"/>
          <a:stretch/>
        </p:blipFill>
        <p:spPr>
          <a:xfrm>
            <a:off x="6322218" y="2368550"/>
            <a:ext cx="375003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8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2ED1F-1C10-246F-3E5C-8798F9E9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Activity Callback </a:t>
            </a:r>
            <a:r>
              <a:rPr kumimoji="1" lang="en-US" altLang="zh-TW" dirty="0" err="1"/>
              <a:t>funtion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E1D65-A17A-24C2-A414-3AD50EBBC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10347259" cy="5323870"/>
          </a:xfrm>
        </p:spPr>
        <p:txBody>
          <a:bodyPr>
            <a:normAutofit fontScale="62500" lnSpcReduction="20000"/>
          </a:bodyPr>
          <a:lstStyle/>
          <a:p>
            <a:r>
              <a:rPr kumimoji="1" lang="en" altLang="zh-TW" b="1" dirty="0" err="1"/>
              <a:t>onCreate</a:t>
            </a:r>
            <a:r>
              <a:rPr kumimoji="1" lang="en" altLang="zh-TW" b="1" dirty="0"/>
              <a:t>()</a:t>
            </a:r>
            <a:r>
              <a:rPr kumimoji="1" lang="zh-TW" altLang="en" dirty="0"/>
              <a:t>：</a:t>
            </a:r>
          </a:p>
          <a:p>
            <a:pPr lvl="2"/>
            <a:r>
              <a:rPr kumimoji="1" lang="zh-TW" altLang="en-US" dirty="0"/>
              <a:t>這是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的第一個回調方法。當</a:t>
            </a:r>
            <a:r>
              <a:rPr kumimoji="1" lang="en" altLang="zh-TW" b="1" dirty="0"/>
              <a:t>Activity</a:t>
            </a:r>
            <a:r>
              <a:rPr kumimoji="1" lang="zh-TW" altLang="en-US" b="1" dirty="0"/>
              <a:t>第一次建立</a:t>
            </a:r>
            <a:r>
              <a:rPr kumimoji="1" lang="zh-TW" altLang="en-US" dirty="0"/>
              <a:t>時會調用這個方法。這裡通常進行初始化操作，例如設置用戶界面 </a:t>
            </a:r>
            <a:r>
              <a:rPr kumimoji="1" lang="en-US" altLang="zh-TW" dirty="0"/>
              <a:t>(</a:t>
            </a:r>
            <a:r>
              <a:rPr kumimoji="1" lang="en" altLang="zh-TW" dirty="0" err="1"/>
              <a:t>setContentView</a:t>
            </a:r>
            <a:r>
              <a:rPr kumimoji="1" lang="en" altLang="zh-TW" dirty="0"/>
              <a:t>)</a:t>
            </a:r>
            <a:r>
              <a:rPr kumimoji="1" lang="zh-TW" altLang="en" dirty="0"/>
              <a:t>，</a:t>
            </a:r>
            <a:r>
              <a:rPr kumimoji="1" lang="zh-TW" altLang="en-US" dirty="0"/>
              <a:t>初始化數據等。</a:t>
            </a:r>
          </a:p>
          <a:p>
            <a:r>
              <a:rPr kumimoji="1" lang="en" altLang="zh-TW" b="1" dirty="0" err="1"/>
              <a:t>onStart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zh-TW" altLang="en-US" dirty="0"/>
              <a:t>當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對用戶可見但還未與用戶互動時，會調用這個方法。此時</a:t>
            </a:r>
            <a:r>
              <a:rPr kumimoji="1" lang="en" altLang="zh-TW" dirty="0"/>
              <a:t>Activity</a:t>
            </a:r>
            <a:r>
              <a:rPr kumimoji="1" lang="zh-TW" altLang="en-US" b="1" dirty="0"/>
              <a:t>已經開始啟動</a:t>
            </a:r>
            <a:r>
              <a:rPr kumimoji="1" lang="zh-TW" altLang="en-US" dirty="0"/>
              <a:t>，準備顯示給用戶。</a:t>
            </a:r>
          </a:p>
          <a:p>
            <a:r>
              <a:rPr kumimoji="1" lang="en" altLang="zh-TW" b="1" dirty="0" err="1"/>
              <a:t>onResume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zh-TW" altLang="en-US" dirty="0"/>
              <a:t>當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開始與用戶互動時調用這個方法。此時，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處於前台，並且用戶可以與之交互。</a:t>
            </a:r>
          </a:p>
          <a:p>
            <a:r>
              <a:rPr kumimoji="1" lang="en" altLang="zh-TW" b="1" dirty="0" err="1"/>
              <a:t>onPause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zh-TW" altLang="en-US" dirty="0"/>
              <a:t>當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即將進入後台但仍然對用戶可見時，調用這個方法。這通常用於暫停動畫或其他耗費資源的操作，以免浪費資源。</a:t>
            </a:r>
          </a:p>
          <a:p>
            <a:r>
              <a:rPr kumimoji="1" lang="en" altLang="zh-TW" b="1" dirty="0" err="1"/>
              <a:t>onStop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zh-TW" altLang="en-US" dirty="0"/>
              <a:t>當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不再對用戶可見時，調用這個方法。這表示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即將停止或被銷毀。</a:t>
            </a:r>
          </a:p>
          <a:p>
            <a:r>
              <a:rPr kumimoji="1" lang="en" altLang="zh-TW" b="1" dirty="0" err="1"/>
              <a:t>onDestroy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zh-TW" altLang="en-US" dirty="0"/>
              <a:t>當</a:t>
            </a:r>
            <a:r>
              <a:rPr kumimoji="1" lang="en" altLang="zh-TW" dirty="0"/>
              <a:t>Activity</a:t>
            </a:r>
            <a:r>
              <a:rPr kumimoji="1" lang="zh-TW" altLang="en-US" dirty="0"/>
              <a:t>即將被銷毀時，調用這個方法。這通常是進行清理工作的地方，例如釋放資源。</a:t>
            </a:r>
          </a:p>
          <a:p>
            <a:r>
              <a:rPr kumimoji="1" lang="en" altLang="zh-TW" b="1" dirty="0" err="1"/>
              <a:t>onRestart</a:t>
            </a:r>
            <a:r>
              <a:rPr kumimoji="1" lang="en" altLang="zh-TW" b="1" dirty="0"/>
              <a:t>()</a:t>
            </a:r>
            <a:r>
              <a:rPr kumimoji="1" lang="zh-TW" altLang="en" b="1" dirty="0"/>
              <a:t>：</a:t>
            </a:r>
          </a:p>
          <a:p>
            <a:pPr lvl="2"/>
            <a:r>
              <a:rPr kumimoji="1" lang="en" altLang="zh-TW" dirty="0"/>
              <a:t>Activity</a:t>
            </a:r>
            <a:r>
              <a:rPr kumimoji="1" lang="zh-TW" altLang="en-US" dirty="0"/>
              <a:t>從停止狀態返回並再次啟動時，調用這個方法。這通常發生在用戶重新打開應用程式。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18FC85-7E51-401D-F159-4B9893B9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7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502C6-16C2-0F4B-329D-0F477EDD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AndroidManifest.xml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65DD20-12F6-CCB7-8F4F-71DF9DEB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002" y="1070230"/>
            <a:ext cx="6271995" cy="565124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F65151-56FD-02BD-2136-796C1BE0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180D04E-71CD-E5B2-2D30-F37616A5DE83}"/>
              </a:ext>
            </a:extLst>
          </p:cNvPr>
          <p:cNvSpPr/>
          <p:nvPr/>
        </p:nvSpPr>
        <p:spPr>
          <a:xfrm>
            <a:off x="3481386" y="3797204"/>
            <a:ext cx="2505077" cy="5584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904225A2-8CE0-D2DF-92F4-A7BE328F517F}"/>
              </a:ext>
            </a:extLst>
          </p:cNvPr>
          <p:cNvSpPr/>
          <p:nvPr/>
        </p:nvSpPr>
        <p:spPr>
          <a:xfrm>
            <a:off x="3481385" y="4393716"/>
            <a:ext cx="4748215" cy="17327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08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7F741F2-23F5-8524-656F-187F0FCF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4867941" cy="479303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Activity</a:t>
            </a:r>
            <a:r>
              <a:rPr lang="zh-TW" altLang="en-US" dirty="0"/>
              <a:t> 的名稱。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這個</a:t>
            </a:r>
            <a:r>
              <a:rPr lang="en-US" altLang="zh-TW" dirty="0"/>
              <a:t> Activity</a:t>
            </a:r>
            <a:r>
              <a:rPr lang="zh-TW" altLang="en-US" dirty="0"/>
              <a:t> 是否能被其他應用程式存取。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定義此活動需要回應哪些操作或動作。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動作的屬性值是</a:t>
            </a:r>
            <a:r>
              <a:rPr lang="en" altLang="zh-TW" dirty="0" err="1">
                <a:solidFill>
                  <a:srgbClr val="6AAB73"/>
                </a:solidFill>
                <a:effectLst/>
              </a:rPr>
              <a:t>android.intent.action.MAIN</a:t>
            </a:r>
            <a:r>
              <a:rPr lang="zh-TW" altLang="en-US" dirty="0">
                <a:solidFill>
                  <a:srgbClr val="6AAB73"/>
                </a:solidFill>
                <a:effectLst/>
              </a:rPr>
              <a:t> </a:t>
            </a:r>
            <a:r>
              <a:rPr lang="zh-TW" altLang="en-US" dirty="0">
                <a:effectLst/>
              </a:rPr>
              <a:t>表示此活動是程式的進入點，所以城市開始執行時就是執行這個活動。</a:t>
            </a:r>
            <a:endParaRPr lang="en-US" altLang="zh-TW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屬性值為 </a:t>
            </a:r>
            <a:r>
              <a:rPr lang="en" altLang="zh-TW" dirty="0" err="1">
                <a:solidFill>
                  <a:srgbClr val="6AAB73"/>
                </a:solidFill>
                <a:effectLst/>
              </a:rPr>
              <a:t>android.intent.category.LAUNCHER</a:t>
            </a:r>
            <a:r>
              <a:rPr lang="zh-TW" altLang="en-US" dirty="0">
                <a:solidFill>
                  <a:srgbClr val="BCBEC4"/>
                </a:solidFill>
              </a:rPr>
              <a:t> </a:t>
            </a:r>
            <a:r>
              <a:rPr lang="zh-TW" altLang="en-US" dirty="0"/>
              <a:t>表示將應用程式至於啟動器的安裝程式清單。所以可以在應用程式清單中看見這個</a:t>
            </a:r>
            <a:r>
              <a:rPr lang="en-US" altLang="zh-TW" dirty="0"/>
              <a:t> APP</a:t>
            </a:r>
            <a:r>
              <a:rPr lang="zh-TW" altLang="en-US" dirty="0"/>
              <a:t>。</a:t>
            </a:r>
            <a:endParaRPr lang="en" altLang="zh-TW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1502C6-16C2-0F4B-329D-0F477EDD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AndroidManifest.xml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F65151-56FD-02BD-2136-796C1BE0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A60B92-040C-6C22-9E52-01D13878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77" y="2176271"/>
            <a:ext cx="5479318" cy="26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3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16F8B-DFB1-1777-D509-76A1BC6D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Intents </a:t>
            </a:r>
            <a:r>
              <a:rPr kumimoji="1" lang="zh-TW" altLang="en-US" dirty="0"/>
              <a:t>意圖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80231-4312-9D4C-2E1D-7CBF4E72FC0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TW" altLang="en-US" dirty="0"/>
              <a:t>意圖是一個啟動其他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活動服務和廣播接收器的系統，一種抽象方式來描述希望執行的操作，可以告訴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作業系統我想做什麼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啟動其他活動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告訴指定服務可以啟動或停止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送出廣播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2EEC1B-8280-02B4-8D19-280F0D86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AA31CC-1158-44BC-0BBA-CD76093FC8B2}"/>
              </a:ext>
            </a:extLst>
          </p:cNvPr>
          <p:cNvSpPr/>
          <p:nvPr/>
        </p:nvSpPr>
        <p:spPr>
          <a:xfrm>
            <a:off x="2898647" y="5825519"/>
            <a:ext cx="7259457" cy="6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Android </a:t>
            </a:r>
            <a:r>
              <a:rPr kumimoji="1" lang="zh-TW" altLang="en-US" dirty="0"/>
              <a:t>作業系統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4E2D0A1-063F-2512-4CBF-22F87C910413}"/>
              </a:ext>
            </a:extLst>
          </p:cNvPr>
          <p:cNvSpPr/>
          <p:nvPr/>
        </p:nvSpPr>
        <p:spPr>
          <a:xfrm>
            <a:off x="5739384" y="5612735"/>
            <a:ext cx="1837944" cy="32918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意圖篩選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74EFADD-67E0-281C-4D3A-27D10B733B07}"/>
              </a:ext>
            </a:extLst>
          </p:cNvPr>
          <p:cNvGrpSpPr/>
          <p:nvPr/>
        </p:nvGrpSpPr>
        <p:grpSpPr>
          <a:xfrm>
            <a:off x="2898648" y="3051422"/>
            <a:ext cx="2350008" cy="2718705"/>
            <a:chOff x="2990088" y="3529584"/>
            <a:chExt cx="2350008" cy="207595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68A1D9-016E-CE97-17B1-E2864A269DDD}"/>
                </a:ext>
              </a:extLst>
            </p:cNvPr>
            <p:cNvSpPr/>
            <p:nvPr/>
          </p:nvSpPr>
          <p:spPr>
            <a:xfrm>
              <a:off x="2990088" y="3813048"/>
              <a:ext cx="2350008" cy="179248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2EF837-9E95-C3FD-5276-B11E3E4DF19C}"/>
                </a:ext>
              </a:extLst>
            </p:cNvPr>
            <p:cNvSpPr/>
            <p:nvPr/>
          </p:nvSpPr>
          <p:spPr>
            <a:xfrm>
              <a:off x="2990088" y="3529584"/>
              <a:ext cx="2350008" cy="2834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APP</a:t>
              </a:r>
              <a:endParaRPr kumimoji="1" lang="zh-TW" altLang="en-US" dirty="0"/>
            </a:p>
          </p:txBody>
        </p:sp>
      </p:grpSp>
      <p:sp>
        <p:nvSpPr>
          <p:cNvPr id="10" name="圓角矩形 9">
            <a:extLst>
              <a:ext uri="{FF2B5EF4-FFF2-40B4-BE49-F238E27FC236}">
                <a16:creationId xmlns:a16="http://schemas.microsoft.com/office/drawing/2014/main" id="{A2784384-5B28-C608-D025-B6CF35F71A56}"/>
              </a:ext>
            </a:extLst>
          </p:cNvPr>
          <p:cNvSpPr/>
          <p:nvPr/>
        </p:nvSpPr>
        <p:spPr>
          <a:xfrm>
            <a:off x="3255264" y="3694176"/>
            <a:ext cx="1536721" cy="35661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活動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CF0FADF2-CA88-36DA-0D2F-2460A15C8803}"/>
              </a:ext>
            </a:extLst>
          </p:cNvPr>
          <p:cNvSpPr/>
          <p:nvPr/>
        </p:nvSpPr>
        <p:spPr>
          <a:xfrm>
            <a:off x="3255263" y="4319248"/>
            <a:ext cx="1536721" cy="35661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活動</a:t>
            </a:r>
            <a:r>
              <a:rPr kumimoji="1" lang="en-US" altLang="zh-TW" dirty="0"/>
              <a:t>2</a:t>
            </a:r>
          </a:p>
        </p:txBody>
      </p:sp>
      <p:sp>
        <p:nvSpPr>
          <p:cNvPr id="12" name="文件 11">
            <a:extLst>
              <a:ext uri="{FF2B5EF4-FFF2-40B4-BE49-F238E27FC236}">
                <a16:creationId xmlns:a16="http://schemas.microsoft.com/office/drawing/2014/main" id="{8B04B6F2-4F5C-D8B7-B82A-212EC6AE908F}"/>
              </a:ext>
            </a:extLst>
          </p:cNvPr>
          <p:cNvSpPr/>
          <p:nvPr/>
        </p:nvSpPr>
        <p:spPr>
          <a:xfrm>
            <a:off x="5877548" y="2628901"/>
            <a:ext cx="1200914" cy="621792"/>
          </a:xfrm>
          <a:prstGeom prst="flowChartDocumen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建立意圖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E25AC63-327F-F818-0290-C768444337F3}"/>
              </a:ext>
            </a:extLst>
          </p:cNvPr>
          <p:cNvCxnSpPr>
            <a:stCxn id="12" idx="1"/>
            <a:endCxn id="10" idx="0"/>
          </p:cNvCxnSpPr>
          <p:nvPr/>
        </p:nvCxnSpPr>
        <p:spPr>
          <a:xfrm flipH="1">
            <a:off x="4023625" y="2939797"/>
            <a:ext cx="1853923" cy="754379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F74135-636E-FBDD-C863-7ED7BD6E1066}"/>
              </a:ext>
            </a:extLst>
          </p:cNvPr>
          <p:cNvGrpSpPr/>
          <p:nvPr/>
        </p:nvGrpSpPr>
        <p:grpSpPr>
          <a:xfrm>
            <a:off x="7808096" y="3072385"/>
            <a:ext cx="2350008" cy="1185211"/>
            <a:chOff x="7554732" y="2398922"/>
            <a:chExt cx="2350008" cy="1185211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0C6C5B1-A8B6-EA0E-F667-66122484EA91}"/>
                </a:ext>
              </a:extLst>
            </p:cNvPr>
            <p:cNvGrpSpPr/>
            <p:nvPr/>
          </p:nvGrpSpPr>
          <p:grpSpPr>
            <a:xfrm>
              <a:off x="7554732" y="2398922"/>
              <a:ext cx="2350008" cy="1185211"/>
              <a:chOff x="2990088" y="3577327"/>
              <a:chExt cx="2350008" cy="202820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ADBDBC9-4B30-DE57-1761-9EB5DC5AEEBF}"/>
                  </a:ext>
                </a:extLst>
              </p:cNvPr>
              <p:cNvSpPr/>
              <p:nvPr/>
            </p:nvSpPr>
            <p:spPr>
              <a:xfrm>
                <a:off x="2990088" y="3813048"/>
                <a:ext cx="2350008" cy="179248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BB7C539-6851-8888-7DB5-0D2FDB54097F}"/>
                  </a:ext>
                </a:extLst>
              </p:cNvPr>
              <p:cNvSpPr/>
              <p:nvPr/>
            </p:nvSpPr>
            <p:spPr>
              <a:xfrm>
                <a:off x="2990088" y="3577327"/>
                <a:ext cx="2350008" cy="6102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/>
                  <a:t>瀏覽器</a:t>
                </a:r>
              </a:p>
            </p:txBody>
          </p:sp>
        </p:grp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682B270A-0BA9-EC55-C970-0A8BB017C7D3}"/>
                </a:ext>
              </a:extLst>
            </p:cNvPr>
            <p:cNvSpPr/>
            <p:nvPr/>
          </p:nvSpPr>
          <p:spPr>
            <a:xfrm>
              <a:off x="7961904" y="3020713"/>
              <a:ext cx="1536721" cy="35661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瀏覽器活動</a:t>
              </a:r>
            </a:p>
          </p:txBody>
        </p:sp>
      </p:grp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CA7BF138-34AB-90D3-479E-32970B5199D8}"/>
              </a:ext>
            </a:extLst>
          </p:cNvPr>
          <p:cNvCxnSpPr>
            <a:cxnSpLocks/>
          </p:cNvCxnSpPr>
          <p:nvPr/>
        </p:nvCxnSpPr>
        <p:spPr>
          <a:xfrm>
            <a:off x="4791984" y="3793882"/>
            <a:ext cx="2171129" cy="1818853"/>
          </a:xfrm>
          <a:prstGeom prst="bentConnector3">
            <a:avLst>
              <a:gd name="adj1" fmla="val 99826"/>
            </a:avLst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D423BA1-000B-65EC-B8AA-F76929BC9A28}"/>
              </a:ext>
            </a:extLst>
          </p:cNvPr>
          <p:cNvSpPr txBox="1"/>
          <p:nvPr/>
        </p:nvSpPr>
        <p:spPr>
          <a:xfrm>
            <a:off x="5371745" y="3564023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n>
                  <a:solidFill>
                    <a:schemeClr val="accent5"/>
                  </a:solidFill>
                </a:ln>
                <a:solidFill>
                  <a:schemeClr val="accent6"/>
                </a:solidFill>
              </a:rPr>
              <a:t>瀏覽網頁</a:t>
            </a:r>
          </a:p>
        </p:txBody>
      </p: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96EEB4C4-1982-5C8F-17C0-965B78389D4B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6879957" y="4277425"/>
            <a:ext cx="1740251" cy="930371"/>
          </a:xfrm>
          <a:prstGeom prst="bentConnector2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36E91427-C37C-9E54-B29F-471AF05AB1D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791983" y="3930176"/>
            <a:ext cx="1866373" cy="1682559"/>
          </a:xfrm>
          <a:prstGeom prst="bentConnector2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接點 51">
            <a:extLst>
              <a:ext uri="{FF2B5EF4-FFF2-40B4-BE49-F238E27FC236}">
                <a16:creationId xmlns:a16="http://schemas.microsoft.com/office/drawing/2014/main" id="{75AAB3C4-21DC-3E0E-3160-AA0A22023A3D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4791985" y="4497556"/>
            <a:ext cx="1472451" cy="1115178"/>
          </a:xfrm>
          <a:prstGeom prst="bentConnector3">
            <a:avLst>
              <a:gd name="adj1" fmla="val -239"/>
            </a:avLst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0758C56-3453-B169-8DB9-72E6AC91C5B3}"/>
              </a:ext>
            </a:extLst>
          </p:cNvPr>
          <p:cNvSpPr txBox="1"/>
          <p:nvPr/>
        </p:nvSpPr>
        <p:spPr>
          <a:xfrm>
            <a:off x="5363293" y="3922929"/>
            <a:ext cx="8883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n>
                  <a:solidFill>
                    <a:schemeClr val="accent5"/>
                  </a:solidFill>
                </a:ln>
                <a:solidFill>
                  <a:schemeClr val="accent6"/>
                </a:solidFill>
              </a:rPr>
              <a:t>啟動活動</a:t>
            </a:r>
            <a:r>
              <a:rPr kumimoji="1" lang="en-US" altLang="zh-TW" sz="1200" dirty="0">
                <a:ln>
                  <a:solidFill>
                    <a:schemeClr val="accent5"/>
                  </a:solidFill>
                </a:ln>
                <a:solidFill>
                  <a:schemeClr val="accent6"/>
                </a:solidFill>
              </a:rPr>
              <a:t>2</a:t>
            </a:r>
            <a:endParaRPr kumimoji="1" lang="zh-TW" altLang="en-US" sz="1200" dirty="0">
              <a:ln>
                <a:solidFill>
                  <a:schemeClr val="accent5"/>
                </a:solidFill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22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CE0E9-3101-3758-11AB-1655C205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Intents </a:t>
            </a:r>
            <a:r>
              <a:rPr kumimoji="1" lang="zh-TW" altLang="en-US" dirty="0"/>
              <a:t>意圖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B38E78-FAA0-3BEB-05B6-400568789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Android</a:t>
            </a:r>
            <a:r>
              <a:rPr kumimoji="1" lang="zh-TW" altLang="en-US" dirty="0"/>
              <a:t> 作業系統的「意圖」與「意圖篩選」機制，可以讓我們撰寫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應用程式取代系統內建程式。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例如：當撰寫一個新的瀏覽器後，作業系統透過「意圖篩選」可以找出兩個處理網頁瀏覽的程式（一個是內建；一個是我們自建的工具 ），此時作業系統會顯示選單讓使用者選擇使用哪一個工具，並且讓我們將新建工具指定為預設工具，也就是取代內建瀏覽器。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CE7CDC-E949-333B-505B-FB06F549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7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CB735-9132-9775-61B5-354E0343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意圖的種類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F55823-88EE-C1CC-7258-2D4BE0FCD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明確意圖（</a:t>
            </a:r>
            <a:r>
              <a:rPr kumimoji="1" lang="en-US" altLang="zh-TW" dirty="0"/>
              <a:t>explicit intent</a:t>
            </a:r>
            <a:r>
              <a:rPr kumimoji="1" lang="zh-TW" altLang="en-US" dirty="0"/>
              <a:t>）：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指名目標活動的接收者名稱，通常用在連接同一應用程式內部的多個活動。</a:t>
            </a:r>
            <a:endParaRPr kumimoji="1" lang="en-US" altLang="zh-TW" dirty="0"/>
          </a:p>
          <a:p>
            <a:pPr lvl="4"/>
            <a:r>
              <a:rPr kumimoji="1" lang="zh-TW" altLang="en-US" dirty="0"/>
              <a:t>例如前述範例的「活動</a:t>
            </a:r>
            <a:r>
              <a:rPr kumimoji="1" lang="en-US" altLang="zh-TW" dirty="0"/>
              <a:t>1</a:t>
            </a:r>
            <a:r>
              <a:rPr kumimoji="1" lang="zh-TW" altLang="en-US" dirty="0"/>
              <a:t>」到「活動</a:t>
            </a:r>
            <a:r>
              <a:rPr kumimoji="1" lang="en-US" altLang="zh-TW" dirty="0"/>
              <a:t>2</a:t>
            </a:r>
            <a:r>
              <a:rPr kumimoji="1" lang="zh-TW" altLang="en-US" dirty="0"/>
              <a:t>」。</a:t>
            </a:r>
            <a:endParaRPr kumimoji="1" lang="en-US" altLang="zh-TW" dirty="0"/>
          </a:p>
          <a:p>
            <a:r>
              <a:rPr kumimoji="1" lang="zh-TW" altLang="en-US" dirty="0"/>
              <a:t>隱含意圖（</a:t>
            </a:r>
            <a:r>
              <a:rPr kumimoji="1" lang="en-US" altLang="zh-TW" dirty="0"/>
              <a:t>implicit intent</a:t>
            </a:r>
            <a:r>
              <a:rPr kumimoji="1" lang="zh-TW" altLang="en-US" dirty="0"/>
              <a:t>）：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意圖只有指出執行的「動作型態」和「資料」，沒有明確接收者的確實活動名稱。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作業系統會列出可以完成此工作的應用程式。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805FEE-1225-39F1-339C-F7F9DD51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1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15120B-C329-7090-56CA-A9A4CB95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使用意圖啟動的活動類型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629AF2-2358-57E8-80F0-DDCAC0C59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獨立活動：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沒有資料交換的活動，單純從一個螢幕轉換到下一個螢幕。</a:t>
            </a:r>
            <a:endParaRPr kumimoji="1" lang="en-US" altLang="zh-TW" dirty="0"/>
          </a:p>
          <a:p>
            <a:r>
              <a:rPr kumimoji="1" lang="zh-TW" altLang="en-US" dirty="0"/>
              <a:t>相依活動：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一種類似</a:t>
            </a:r>
            <a:r>
              <a:rPr kumimoji="1" lang="en-US" altLang="zh-TW" dirty="0"/>
              <a:t> Web</a:t>
            </a:r>
            <a:r>
              <a:rPr kumimoji="1" lang="zh-TW" altLang="en-US" dirty="0"/>
              <a:t>網頁之間資料傳遞的活動，在活動之間有</a:t>
            </a:r>
            <a:r>
              <a:rPr kumimoji="1" lang="zh-TW" altLang="en-US" dirty="0">
                <a:solidFill>
                  <a:srgbClr val="FF0000"/>
                </a:solidFill>
              </a:rPr>
              <a:t>資料交換</a:t>
            </a:r>
            <a:r>
              <a:rPr kumimoji="1" lang="zh-TW" altLang="en-US" dirty="0"/>
              <a:t>，我們需要將「資料傳遞至下一個活動」和「取得回傳資料」。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30F83-F2B2-07CA-C672-6D1461ED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9659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795</Words>
  <Application>Microsoft Macintosh PowerPoint</Application>
  <PresentationFormat>寬螢幕</PresentationFormat>
  <Paragraphs>103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Avenir Next LT Pro Light</vt:lpstr>
      <vt:lpstr>Calibri</vt:lpstr>
      <vt:lpstr>BlocksVTI</vt:lpstr>
      <vt:lpstr>行動APP開發</vt:lpstr>
      <vt:lpstr>Activity</vt:lpstr>
      <vt:lpstr>Activity Callback funtion</vt:lpstr>
      <vt:lpstr>AndroidManifest.xml</vt:lpstr>
      <vt:lpstr>AndroidManifest.xml</vt:lpstr>
      <vt:lpstr>Intents 意圖</vt:lpstr>
      <vt:lpstr>Intents 意圖</vt:lpstr>
      <vt:lpstr>意圖的種類</vt:lpstr>
      <vt:lpstr>使用意圖啟動的活動類型</vt:lpstr>
      <vt:lpstr>獨立活動練習</vt:lpstr>
      <vt:lpstr>建立專案「ActivityPractice」</vt:lpstr>
      <vt:lpstr>新增Activity</vt:lpstr>
      <vt:lpstr>新增Activity</vt:lpstr>
      <vt:lpstr>新增Activity</vt:lpstr>
      <vt:lpstr>activity_main.xml</vt:lpstr>
      <vt:lpstr>activity_second.xml</vt:lpstr>
      <vt:lpstr>撰寫關閉活動2 Activity 的按鈕行為</vt:lpstr>
      <vt:lpstr>在 MainActivity.java 中建立意圖</vt:lpstr>
      <vt:lpstr>相依活動練習1</vt:lpstr>
      <vt:lpstr>建立專案「ActivityPractice2」</vt:lpstr>
      <vt:lpstr>建立 activity_main.xml 內容</vt:lpstr>
      <vt:lpstr>activity_second.xml</vt:lpstr>
      <vt:lpstr>activity_second.xml</vt:lpstr>
      <vt:lpstr>相依活動練習2</vt:lpstr>
      <vt:lpstr>BMI計算機</vt:lpstr>
      <vt:lpstr>新增「CalculateBMIActivity」</vt:lpstr>
      <vt:lpstr>activity_calculate_bmiactivity.xml</vt:lpstr>
      <vt:lpstr>練習：記帳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行動APP開發</dc:title>
  <dc:creator>賴璉錡</dc:creator>
  <cp:lastModifiedBy>賴璉錡</cp:lastModifiedBy>
  <cp:revision>5</cp:revision>
  <dcterms:created xsi:type="dcterms:W3CDTF">2024-06-30T19:08:58Z</dcterms:created>
  <dcterms:modified xsi:type="dcterms:W3CDTF">2024-07-14T23:44:11Z</dcterms:modified>
</cp:coreProperties>
</file>